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0" r:id="rId5"/>
    <p:sldId id="261" r:id="rId6"/>
    <p:sldId id="278" r:id="rId7"/>
    <p:sldId id="280" r:id="rId8"/>
    <p:sldId id="262" r:id="rId9"/>
    <p:sldId id="263" r:id="rId10"/>
    <p:sldId id="264" r:id="rId11"/>
    <p:sldId id="275" r:id="rId12"/>
    <p:sldId id="265" r:id="rId13"/>
    <p:sldId id="274" r:id="rId14"/>
    <p:sldId id="266" r:id="rId15"/>
    <p:sldId id="276" r:id="rId16"/>
    <p:sldId id="273" r:id="rId17"/>
    <p:sldId id="267" r:id="rId18"/>
    <p:sldId id="268" r:id="rId19"/>
    <p:sldId id="269" r:id="rId20"/>
    <p:sldId id="270" r:id="rId21"/>
    <p:sldId id="271" r:id="rId22"/>
    <p:sldId id="272" r:id="rId23"/>
    <p:sldId id="27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76C240-7DC7-4D9B-AC5F-3EF994615029}"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76C240-7DC7-4D9B-AC5F-3EF994615029}"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6676C240-7DC7-4D9B-AC5F-3EF994615029}"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6676C240-7DC7-4D9B-AC5F-3EF994615029}"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76C240-7DC7-4D9B-AC5F-3EF994615029}"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66DB3D94-94A4-44B9-83B1-AEE494E885E9}" type="datetimeFigureOut">
              <a:rPr lang="it-IT" smtClean="0"/>
              <a:pPr/>
              <a:t>15/04/2016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76C240-7DC7-4D9B-AC5F-3EF994615029}"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6676C240-7DC7-4D9B-AC5F-3EF994615029}"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6676C240-7DC7-4D9B-AC5F-3EF99461502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676C240-7DC7-4D9B-AC5F-3EF994615029}"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676C240-7DC7-4D9B-AC5F-3EF994615029}"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66DB3D94-94A4-44B9-83B1-AEE494E885E9}" type="datetimeFigureOut">
              <a:rPr lang="it-IT" smtClean="0"/>
              <a:pPr/>
              <a:t>15/04/2016</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6676C240-7DC7-4D9B-AC5F-3EF994615029}"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66DB3D94-94A4-44B9-83B1-AEE494E885E9}" type="datetimeFigureOut">
              <a:rPr lang="it-IT" smtClean="0"/>
              <a:pPr/>
              <a:t>15/04/2016</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6DB3D94-94A4-44B9-83B1-AEE494E885E9}" type="datetimeFigureOut">
              <a:rPr lang="it-IT" smtClean="0"/>
              <a:pPr/>
              <a:t>15/04/2016</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676C240-7DC7-4D9B-AC5F-3EF994615029}"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pensieriparole.it/poesie/autori/w/walt-whitm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4509120"/>
            <a:ext cx="6400800" cy="1129680"/>
          </a:xfrm>
        </p:spPr>
        <p:txBody>
          <a:bodyPr/>
          <a:lstStyle/>
          <a:p>
            <a:r>
              <a:rPr lang="it-IT" dirty="0" smtClean="0"/>
              <a:t>A cura di Maura </a:t>
            </a:r>
            <a:r>
              <a:rPr lang="it-IT" dirty="0" err="1" smtClean="0"/>
              <a:t>Perez</a:t>
            </a:r>
            <a:endParaRPr lang="it-IT" dirty="0"/>
          </a:p>
        </p:txBody>
      </p:sp>
      <p:sp>
        <p:nvSpPr>
          <p:cNvPr id="2" name="Titolo 1"/>
          <p:cNvSpPr>
            <a:spLocks noGrp="1"/>
          </p:cNvSpPr>
          <p:nvPr>
            <p:ph type="ctrTitle"/>
          </p:nvPr>
        </p:nvSpPr>
        <p:spPr/>
        <p:txBody>
          <a:bodyPr/>
          <a:lstStyle/>
          <a:p>
            <a:r>
              <a:rPr lang="it-IT" dirty="0" smtClean="0"/>
              <a:t>La Continuità Educativa e formativa</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molteplici ambienti</a:t>
            </a:r>
            <a:endParaRPr lang="it-IT" b="1" dirty="0"/>
          </a:p>
        </p:txBody>
      </p:sp>
      <p:sp>
        <p:nvSpPr>
          <p:cNvPr id="3" name="Segnaposto contenuto 2"/>
          <p:cNvSpPr>
            <a:spLocks noGrp="1"/>
          </p:cNvSpPr>
          <p:nvPr>
            <p:ph sz="quarter" idx="1"/>
          </p:nvPr>
        </p:nvSpPr>
        <p:spPr/>
        <p:txBody>
          <a:bodyPr>
            <a:normAutofit fontScale="92500"/>
          </a:bodyPr>
          <a:lstStyle/>
          <a:p>
            <a:pPr algn="ctr">
              <a:buNone/>
            </a:pPr>
            <a:r>
              <a:rPr lang="it-IT" sz="4400" dirty="0" smtClean="0"/>
              <a:t>  </a:t>
            </a:r>
            <a:r>
              <a:rPr lang="it-IT" sz="4400" i="1" dirty="0" smtClean="0"/>
              <a:t>Al </a:t>
            </a:r>
            <a:r>
              <a:rPr lang="it-IT" sz="4400" i="1" dirty="0"/>
              <a:t>tempo stesso la scuola italiana ha imparato a riconoscere e a valorizzare apprendimenti diffusi che avvengono fuori dalle sue mura, nei molteplici ambienti di vita in cui i bambini e i ragazzi </a:t>
            </a:r>
            <a:r>
              <a:rPr lang="it-IT" sz="4400" i="1" dirty="0" smtClean="0"/>
              <a:t>crescono</a:t>
            </a:r>
            <a:r>
              <a:rPr lang="it-IT" sz="4400" dirty="0" smtClean="0"/>
              <a:t> </a:t>
            </a:r>
            <a:r>
              <a:rPr lang="it-IT" sz="4400" b="1" dirty="0" smtClean="0"/>
              <a:t>(</a:t>
            </a:r>
            <a:r>
              <a:rPr lang="it-IT" sz="4400" b="1" dirty="0" err="1" smtClean="0"/>
              <a:t>I.N.</a:t>
            </a:r>
            <a:r>
              <a:rPr lang="it-IT" sz="4400" b="1" dirty="0" smtClean="0"/>
              <a:t>) </a:t>
            </a:r>
            <a:endParaRPr lang="it-IT" sz="4400" dirty="0"/>
          </a:p>
          <a:p>
            <a:pPr>
              <a:buNone/>
            </a:pPr>
            <a:endParaRPr lang="it-IT" dirty="0"/>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Aldo Fortunati:</a:t>
            </a:r>
            <a:endParaRPr lang="it-IT" b="1" dirty="0"/>
          </a:p>
        </p:txBody>
      </p:sp>
      <p:sp>
        <p:nvSpPr>
          <p:cNvPr id="3" name="Segnaposto contenuto 2"/>
          <p:cNvSpPr>
            <a:spLocks noGrp="1"/>
          </p:cNvSpPr>
          <p:nvPr>
            <p:ph sz="quarter" idx="1"/>
          </p:nvPr>
        </p:nvSpPr>
        <p:spPr/>
        <p:txBody>
          <a:bodyPr/>
          <a:lstStyle/>
          <a:p>
            <a:pPr algn="just">
              <a:buNone/>
            </a:pPr>
            <a:r>
              <a:rPr lang="it-IT" sz="2800" b="1" dirty="0" smtClean="0">
                <a:solidFill>
                  <a:schemeClr val="bg1">
                    <a:lumMod val="50000"/>
                  </a:schemeClr>
                </a:solidFill>
              </a:rPr>
              <a:t>“</a:t>
            </a:r>
            <a:r>
              <a:rPr lang="it-IT" sz="2800" b="1" dirty="0" smtClean="0">
                <a:solidFill>
                  <a:schemeClr val="tx2"/>
                </a:solidFill>
              </a:rPr>
              <a:t>Il dialogo tra queste due entità diverse, la loro positiva interazione, rappresenta la forma di sostegno migliore ad uno sviluppo armonico delle potenzialità infantili; inoltre condividere con altri l’esperienza educativa sollecita e stimola i genitori a vedere il proprio figlio attraverso punti di vista diversi che spesso inducono evoluzioni e modificazioni nel ruolo genitoriale”. </a:t>
            </a:r>
          </a:p>
          <a:p>
            <a:pPr>
              <a:buNone/>
            </a:pP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Scuola: luogo aperto</a:t>
            </a:r>
            <a:endParaRPr lang="it-IT" b="1" dirty="0"/>
          </a:p>
        </p:txBody>
      </p:sp>
      <p:sp>
        <p:nvSpPr>
          <p:cNvPr id="3" name="Segnaposto contenuto 2"/>
          <p:cNvSpPr>
            <a:spLocks noGrp="1"/>
          </p:cNvSpPr>
          <p:nvPr>
            <p:ph sz="quarter" idx="1"/>
          </p:nvPr>
        </p:nvSpPr>
        <p:spPr>
          <a:xfrm>
            <a:off x="457200" y="1340768"/>
            <a:ext cx="8229600" cy="5328592"/>
          </a:xfrm>
        </p:spPr>
        <p:txBody>
          <a:bodyPr>
            <a:normAutofit fontScale="77500" lnSpcReduction="20000"/>
          </a:bodyPr>
          <a:lstStyle/>
          <a:p>
            <a:pPr algn="just"/>
            <a:endParaRPr lang="it-IT" dirty="0"/>
          </a:p>
          <a:p>
            <a:pPr algn="just">
              <a:buNone/>
            </a:pPr>
            <a:r>
              <a:rPr lang="it-IT" sz="3800" dirty="0" smtClean="0"/>
              <a:t>   La </a:t>
            </a:r>
            <a:r>
              <a:rPr lang="it-IT" sz="3800" dirty="0"/>
              <a:t>presenza di comunità scolastiche, impegnate nel proprio compito, </a:t>
            </a:r>
            <a:r>
              <a:rPr lang="it-IT" sz="3800" b="1" dirty="0"/>
              <a:t>rappresenta un presidio per la vita democratica e civile perché fa di ogni scuola un luogo aperto, alle famiglie e ad ogni componente della società</a:t>
            </a:r>
            <a:r>
              <a:rPr lang="it-IT" sz="3800" dirty="0"/>
              <a:t>, che promuove la riflessione sui contenuti e sui modi dell’apprendimento, sulla funzione adulta e le sfide educative del nostro tempo, sul posto decisivo della conoscenza per lo sviluppo economico, rafforzando la tenuta etica e la coesione sociale del Paese. </a:t>
            </a:r>
            <a:r>
              <a:rPr lang="it-IT" sz="4000" b="1" dirty="0" smtClean="0"/>
              <a:t>(</a:t>
            </a:r>
            <a:r>
              <a:rPr lang="it-IT" sz="4000" b="1" dirty="0" err="1" smtClean="0"/>
              <a:t>I.N.</a:t>
            </a:r>
            <a:r>
              <a:rPr lang="it-IT" sz="4000" b="1" dirty="0" smtClean="0"/>
              <a:t>) </a:t>
            </a:r>
            <a:endParaRPr lang="it-IT" sz="3800" dirty="0"/>
          </a:p>
          <a:p>
            <a:pPr algn="just">
              <a:buNone/>
            </a:pPr>
            <a:r>
              <a:rPr lang="it-IT" sz="3800" dirty="0"/>
              <a:t> </a:t>
            </a:r>
          </a:p>
          <a:p>
            <a:pPr>
              <a:buNone/>
            </a:pP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Scuola: comunità educativa</a:t>
            </a:r>
            <a:endParaRPr lang="it-IT" b="1" dirty="0"/>
          </a:p>
        </p:txBody>
      </p:sp>
      <p:sp>
        <p:nvSpPr>
          <p:cNvPr id="3" name="Segnaposto contenuto 2"/>
          <p:cNvSpPr>
            <a:spLocks noGrp="1"/>
          </p:cNvSpPr>
          <p:nvPr>
            <p:ph sz="quarter" idx="1"/>
          </p:nvPr>
        </p:nvSpPr>
        <p:spPr/>
        <p:txBody>
          <a:bodyPr>
            <a:normAutofit lnSpcReduction="10000"/>
          </a:bodyPr>
          <a:lstStyle/>
          <a:p>
            <a:pPr algn="just">
              <a:buNone/>
            </a:pPr>
            <a:r>
              <a:rPr lang="it-IT" dirty="0" smtClean="0"/>
              <a:t>    </a:t>
            </a:r>
            <a:r>
              <a:rPr lang="it-IT" sz="4000" dirty="0" smtClean="0"/>
              <a:t>La centralità della persona trova il suo pieno significato nella scuola intesa come comunità educativa, aperta anche alla più larga comunità umana e civile, capace di includere le prospettive locale, nazionale, europea e mondiale.</a:t>
            </a:r>
            <a:r>
              <a:rPr lang="it-IT" sz="4000" b="1" dirty="0" smtClean="0"/>
              <a:t> </a:t>
            </a:r>
            <a:r>
              <a:rPr lang="it-IT" sz="3200" b="1" dirty="0" smtClean="0"/>
              <a:t>(</a:t>
            </a:r>
            <a:r>
              <a:rPr lang="it-IT" sz="3200" b="1" dirty="0" err="1" smtClean="0"/>
              <a:t>I.N.</a:t>
            </a:r>
            <a:r>
              <a:rPr lang="it-IT" sz="3200" b="1" dirty="0" smtClean="0"/>
              <a:t>) </a:t>
            </a:r>
            <a:endParaRPr lang="it-IT" sz="3200" dirty="0" smtClean="0"/>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Accogliere le diversità autobiografiche</a:t>
            </a:r>
            <a:endParaRPr lang="it-IT" b="1" dirty="0"/>
          </a:p>
        </p:txBody>
      </p:sp>
      <p:sp>
        <p:nvSpPr>
          <p:cNvPr id="3" name="Segnaposto contenuto 2"/>
          <p:cNvSpPr>
            <a:spLocks noGrp="1"/>
          </p:cNvSpPr>
          <p:nvPr>
            <p:ph sz="quarter" idx="1"/>
          </p:nvPr>
        </p:nvSpPr>
        <p:spPr>
          <a:xfrm>
            <a:off x="251520" y="1527048"/>
            <a:ext cx="8554152" cy="4572000"/>
          </a:xfrm>
        </p:spPr>
        <p:txBody>
          <a:bodyPr>
            <a:noAutofit/>
          </a:bodyPr>
          <a:lstStyle/>
          <a:p>
            <a:pPr algn="just">
              <a:buNone/>
            </a:pPr>
            <a:r>
              <a:rPr lang="it-IT" sz="3600" dirty="0" smtClean="0">
                <a:latin typeface="Comic Sans MS" pitchFamily="66" charset="0"/>
              </a:rPr>
              <a:t> </a:t>
            </a:r>
            <a:r>
              <a:rPr lang="it-IT" sz="3600" dirty="0" smtClean="0"/>
              <a:t>I </a:t>
            </a:r>
            <a:r>
              <a:rPr lang="it-IT" sz="3600" dirty="0"/>
              <a:t>bambini giungono alla scuola dell’infanzia con una storia (….).</a:t>
            </a:r>
          </a:p>
          <a:p>
            <a:pPr algn="just">
              <a:buNone/>
            </a:pPr>
            <a:r>
              <a:rPr lang="it-IT" sz="3600" dirty="0" smtClean="0"/>
              <a:t>  	Ogni </a:t>
            </a:r>
            <a:r>
              <a:rPr lang="it-IT" sz="3600" dirty="0"/>
              <a:t>bambino è, in sé, diverso ed unico e riflette anche la </a:t>
            </a:r>
            <a:r>
              <a:rPr lang="it-IT" sz="3600" dirty="0" smtClean="0"/>
              <a:t>diversità degli </a:t>
            </a:r>
            <a:r>
              <a:rPr lang="it-IT" sz="3600" dirty="0"/>
              <a:t>ambienti di provenienza che oggi conoscono una </a:t>
            </a:r>
            <a:r>
              <a:rPr lang="it-IT" sz="3600" dirty="0" smtClean="0"/>
              <a:t>straordinaria differenziazione </a:t>
            </a:r>
            <a:r>
              <a:rPr lang="it-IT" sz="3600" dirty="0"/>
              <a:t>di modelli antropologici ed </a:t>
            </a:r>
            <a:r>
              <a:rPr lang="it-IT" sz="3600" dirty="0" smtClean="0"/>
              <a:t>educativi (…..).</a:t>
            </a:r>
            <a:r>
              <a:rPr lang="it-IT" sz="3600" b="1" dirty="0" smtClean="0"/>
              <a:t> </a:t>
            </a:r>
            <a:r>
              <a:rPr lang="it-IT" sz="3200" b="1" dirty="0" smtClean="0"/>
              <a:t>(</a:t>
            </a:r>
            <a:r>
              <a:rPr lang="it-IT" sz="3200" b="1" dirty="0" err="1" smtClean="0"/>
              <a:t>I.N.</a:t>
            </a:r>
            <a:r>
              <a:rPr lang="it-IT" sz="3200" b="1" dirty="0" smtClean="0"/>
              <a:t>)</a:t>
            </a:r>
            <a:r>
              <a:rPr lang="it-IT" sz="3600" b="1" dirty="0" smtClean="0"/>
              <a:t> </a:t>
            </a:r>
            <a:endParaRPr lang="it-IT"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404664"/>
            <a:ext cx="8534400" cy="582888"/>
          </a:xfrm>
        </p:spPr>
        <p:txBody>
          <a:bodyPr>
            <a:noAutofit/>
          </a:bodyPr>
          <a:lstStyle/>
          <a:p>
            <a:r>
              <a:rPr lang="it-IT" sz="3600" b="1" dirty="0" smtClean="0"/>
              <a:t>Narrare il cambiamento</a:t>
            </a:r>
            <a:endParaRPr lang="it-IT" sz="3600" b="1" dirty="0"/>
          </a:p>
        </p:txBody>
      </p:sp>
      <p:sp>
        <p:nvSpPr>
          <p:cNvPr id="3" name="Segnaposto contenuto 2"/>
          <p:cNvSpPr>
            <a:spLocks noGrp="1"/>
          </p:cNvSpPr>
          <p:nvPr>
            <p:ph sz="quarter" idx="1"/>
          </p:nvPr>
        </p:nvSpPr>
        <p:spPr/>
        <p:txBody>
          <a:bodyPr>
            <a:normAutofit/>
          </a:bodyPr>
          <a:lstStyle/>
          <a:p>
            <a:pPr algn="just">
              <a:buNone/>
            </a:pPr>
            <a:r>
              <a:rPr lang="it-IT" sz="2400" b="1" i="1" dirty="0" smtClean="0"/>
              <a:t>    </a:t>
            </a:r>
            <a:r>
              <a:rPr lang="it-IT" sz="2800" b="1" i="1" dirty="0" smtClean="0"/>
              <a:t>La scuola diventa “luogo” raccoglitore e decodificatore dell’esperienza prodotta e narrata,  il </a:t>
            </a:r>
            <a:r>
              <a:rPr lang="it-IT" sz="2800" b="1" i="1" dirty="0" err="1" smtClean="0"/>
              <a:t>trade</a:t>
            </a:r>
            <a:r>
              <a:rPr lang="it-IT" sz="2800" b="1" i="1" dirty="0" smtClean="0"/>
              <a:t>-union tra i differenti contesti  educativi e formativi che si susseguono e si integrano; come “contenitore” di esperienze e di racconti delle esperienze stesse, come possibilità di elaborazione, anche simbolica, del passaggio e dell’evoluzione identitaria che questo comporta.</a:t>
            </a:r>
            <a:endParaRPr lang="it-IT"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Nel contesto</a:t>
            </a:r>
            <a:endParaRPr lang="it-IT" b="1" dirty="0"/>
          </a:p>
        </p:txBody>
      </p:sp>
      <p:sp>
        <p:nvSpPr>
          <p:cNvPr id="3" name="Segnaposto contenuto 2"/>
          <p:cNvSpPr>
            <a:spLocks noGrp="1"/>
          </p:cNvSpPr>
          <p:nvPr>
            <p:ph sz="quarter" idx="1"/>
          </p:nvPr>
        </p:nvSpPr>
        <p:spPr/>
        <p:txBody>
          <a:bodyPr>
            <a:normAutofit/>
          </a:bodyPr>
          <a:lstStyle/>
          <a:p>
            <a:pPr algn="just">
              <a:buNone/>
            </a:pPr>
            <a:r>
              <a:rPr lang="it-IT" dirty="0" smtClean="0"/>
              <a:t>    </a:t>
            </a:r>
            <a:r>
              <a:rPr lang="it-IT" sz="4000" i="1" dirty="0" smtClean="0"/>
              <a:t>Il bambino (</a:t>
            </a:r>
            <a:r>
              <a:rPr lang="it-IT" sz="4000" i="1" dirty="0" err="1" smtClean="0"/>
              <a:t>……</a:t>
            </a:r>
            <a:r>
              <a:rPr lang="it-IT" sz="4000" i="1" dirty="0" smtClean="0"/>
              <a:t>.) riconosce i più importanti segni della sua cultura e del territorio, le istituzioni, i servizi pubblici, il funzionamento delle piccole comunità e della città.</a:t>
            </a:r>
          </a:p>
          <a:p>
            <a:pPr algn="ctr">
              <a:buNone/>
            </a:pPr>
            <a:r>
              <a:rPr lang="it-IT" sz="4000" dirty="0" smtClean="0"/>
              <a:t>   </a:t>
            </a:r>
            <a:r>
              <a:rPr lang="it-IT" sz="2000" b="1" dirty="0" smtClean="0"/>
              <a:t>(Traguardo sviluppo  della competenza </a:t>
            </a:r>
          </a:p>
          <a:p>
            <a:pPr algn="ctr">
              <a:buNone/>
            </a:pPr>
            <a:r>
              <a:rPr lang="it-IT" sz="2000" b="1" dirty="0" smtClean="0"/>
              <a:t>“</a:t>
            </a:r>
            <a:r>
              <a:rPr lang="it-IT" sz="2000" b="1" i="1" dirty="0" smtClean="0"/>
              <a:t>Il sé e l’altro”, </a:t>
            </a:r>
            <a:r>
              <a:rPr lang="it-IT" sz="2000" b="1" dirty="0" smtClean="0"/>
              <a:t>Nuove Indicazioni Nazionali)</a:t>
            </a:r>
            <a:endParaRPr lang="it-IT" sz="20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556792"/>
            <a:ext cx="8229600" cy="4968552"/>
          </a:xfrm>
        </p:spPr>
        <p:txBody>
          <a:bodyPr>
            <a:noAutofit/>
          </a:bodyPr>
          <a:lstStyle/>
          <a:p>
            <a:pPr algn="just">
              <a:buFont typeface="Wingdings" pitchFamily="2" charset="2"/>
              <a:buChar char="v"/>
            </a:pPr>
            <a:r>
              <a:rPr lang="it-IT" sz="1800" dirty="0" smtClean="0">
                <a:solidFill>
                  <a:srgbClr val="FF0000"/>
                </a:solidFill>
              </a:rPr>
              <a:t>I </a:t>
            </a:r>
            <a:r>
              <a:rPr lang="it-IT" sz="1800" dirty="0">
                <a:solidFill>
                  <a:srgbClr val="FF0000"/>
                </a:solidFill>
              </a:rPr>
              <a:t>bambini esplorano continuamente la realtà e</a:t>
            </a:r>
            <a:r>
              <a:rPr lang="it-IT" sz="1800" b="1" dirty="0">
                <a:solidFill>
                  <a:srgbClr val="FF0000"/>
                </a:solidFill>
              </a:rPr>
              <a:t> imparano a riflettere sulle proprie esperienze descrivendole, rappresentandole, riorganizzandole con diversi criteri. </a:t>
            </a:r>
            <a:r>
              <a:rPr lang="it-IT" sz="1800" dirty="0">
                <a:solidFill>
                  <a:srgbClr val="FF0000"/>
                </a:solidFill>
              </a:rPr>
              <a:t>Pongono così le </a:t>
            </a:r>
            <a:r>
              <a:rPr lang="it-IT" sz="1800" b="1" dirty="0">
                <a:solidFill>
                  <a:srgbClr val="FF0000"/>
                </a:solidFill>
              </a:rPr>
              <a:t>basi per la successiva elaborazione di concetti </a:t>
            </a:r>
            <a:r>
              <a:rPr lang="it-IT" sz="1800" dirty="0">
                <a:solidFill>
                  <a:srgbClr val="FF0000"/>
                </a:solidFill>
              </a:rPr>
              <a:t>scientifici e matematici che verranno proposti nella scuola primaria. </a:t>
            </a:r>
          </a:p>
          <a:p>
            <a:pPr algn="just">
              <a:buFont typeface="Wingdings" pitchFamily="2" charset="2"/>
              <a:buChar char="v"/>
            </a:pPr>
            <a:r>
              <a:rPr lang="it-IT" sz="1800" dirty="0">
                <a:solidFill>
                  <a:srgbClr val="0070C0"/>
                </a:solidFill>
              </a:rPr>
              <a:t>Ogni campo di esperienza offre specifiche opportunità di apprendimento, ma contribuisce allo stesso tempo </a:t>
            </a:r>
            <a:r>
              <a:rPr lang="it-IT" sz="1800" b="1" dirty="0">
                <a:solidFill>
                  <a:srgbClr val="0070C0"/>
                </a:solidFill>
              </a:rPr>
              <a:t>a realizzare i compiti di sviluppo pensati unitariamente per i bambini dai tre ai sei anni, in termini di identità (costruzione del sé, autostima, fiducia nei propri mezzi), di autonomia (rapporto sempre più consapevole con gli altri), di competenza (come elaborazione di conoscenze, abilità, atteggiamenti), di cittadinanza (come attenzione alle dimensioni etiche e sociali).</a:t>
            </a:r>
          </a:p>
          <a:p>
            <a:pPr algn="just">
              <a:buFont typeface="Wingdings" pitchFamily="2" charset="2"/>
              <a:buChar char="v"/>
            </a:pPr>
            <a:r>
              <a:rPr lang="it-IT" sz="1800" b="1" dirty="0">
                <a:solidFill>
                  <a:srgbClr val="008000"/>
                </a:solidFill>
              </a:rPr>
              <a:t>Al termine del percorso triennale </a:t>
            </a:r>
            <a:r>
              <a:rPr lang="it-IT" sz="1800" dirty="0">
                <a:solidFill>
                  <a:srgbClr val="008000"/>
                </a:solidFill>
              </a:rPr>
              <a:t>della scuola dell’infanzia, è ragionevole attendersi che</a:t>
            </a:r>
            <a:r>
              <a:rPr lang="it-IT" sz="1800" b="1" dirty="0">
                <a:solidFill>
                  <a:srgbClr val="008000"/>
                </a:solidFill>
              </a:rPr>
              <a:t> ogni bambino abbia sviluppato alcune competenze di base che strutturano la sua crescita personale.</a:t>
            </a:r>
          </a:p>
          <a:p>
            <a:pPr algn="just">
              <a:buNone/>
            </a:pPr>
            <a:r>
              <a:rPr lang="it-IT" sz="2200" b="1" dirty="0">
                <a:solidFill>
                  <a:srgbClr val="008000"/>
                </a:solidFill>
              </a:rPr>
              <a:t> </a:t>
            </a:r>
          </a:p>
          <a:p>
            <a:pPr>
              <a:buNone/>
            </a:pPr>
            <a:endParaRPr lang="it-IT" sz="2200" dirty="0"/>
          </a:p>
        </p:txBody>
      </p:sp>
      <p:sp>
        <p:nvSpPr>
          <p:cNvPr id="5" name="Titolo 1"/>
          <p:cNvSpPr>
            <a:spLocks noGrp="1"/>
          </p:cNvSpPr>
          <p:nvPr>
            <p:ph type="title"/>
          </p:nvPr>
        </p:nvSpPr>
        <p:spPr>
          <a:xfrm>
            <a:off x="301752" y="260648"/>
            <a:ext cx="8534400" cy="720080"/>
          </a:xfrm>
        </p:spPr>
        <p:txBody>
          <a:bodyPr>
            <a:normAutofit fontScale="90000"/>
          </a:bodyPr>
          <a:lstStyle/>
          <a:p>
            <a:r>
              <a:rPr lang="it-IT" sz="3600" b="1" dirty="0" smtClean="0"/>
              <a:t/>
            </a:r>
            <a:br>
              <a:rPr lang="it-IT" sz="3600" b="1" dirty="0" smtClean="0"/>
            </a:br>
            <a:r>
              <a:rPr lang="it-IT" b="1" dirty="0" smtClean="0"/>
              <a:t/>
            </a:r>
            <a:br>
              <a:rPr lang="it-IT" b="1" dirty="0" smtClean="0"/>
            </a:br>
            <a:r>
              <a:rPr lang="it-IT" sz="3200" b="1" dirty="0" smtClean="0"/>
              <a:t> </a:t>
            </a:r>
            <a:r>
              <a:rPr lang="it-IT" sz="2700" b="1" dirty="0" smtClean="0"/>
              <a:t>Dalla scuola dell’infanzia alla scuola primaria (Indicazioni Nazionali):</a:t>
            </a:r>
            <a:endParaRPr lang="it-IT" sz="2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i="1" dirty="0" smtClean="0"/>
              <a:t> </a:t>
            </a:r>
            <a:r>
              <a:rPr lang="it-IT" sz="2700" b="1" i="1" dirty="0" smtClean="0"/>
              <a:t>Incoraggiare l’apprendimento </a:t>
            </a:r>
            <a:r>
              <a:rPr lang="it-IT" sz="2700" b="1" i="1" dirty="0" err="1" smtClean="0"/>
              <a:t>collaborativo…</a:t>
            </a:r>
            <a:r>
              <a:rPr lang="it-IT" sz="2700" b="1" i="1" dirty="0" smtClean="0"/>
              <a:t> (e continuo)</a:t>
            </a:r>
            <a:r>
              <a:rPr lang="it-IT" sz="2700" b="1" dirty="0" smtClean="0"/>
              <a:t>. </a:t>
            </a:r>
            <a:endParaRPr lang="it-IT" sz="2700" b="1" dirty="0"/>
          </a:p>
        </p:txBody>
      </p:sp>
      <p:sp>
        <p:nvSpPr>
          <p:cNvPr id="3" name="Segnaposto contenuto 2"/>
          <p:cNvSpPr>
            <a:spLocks noGrp="1"/>
          </p:cNvSpPr>
          <p:nvPr>
            <p:ph sz="quarter" idx="1"/>
          </p:nvPr>
        </p:nvSpPr>
        <p:spPr/>
        <p:txBody>
          <a:bodyPr>
            <a:normAutofit/>
          </a:bodyPr>
          <a:lstStyle/>
          <a:p>
            <a:pPr algn="just">
              <a:buNone/>
            </a:pPr>
            <a:r>
              <a:rPr lang="it-IT" dirty="0" smtClean="0"/>
              <a:t>   </a:t>
            </a:r>
          </a:p>
          <a:p>
            <a:pPr algn="just">
              <a:buNone/>
            </a:pPr>
            <a:r>
              <a:rPr lang="it-IT" dirty="0" smtClean="0"/>
              <a:t>   </a:t>
            </a:r>
            <a:r>
              <a:rPr lang="it-IT" b="1" dirty="0" smtClean="0"/>
              <a:t>Imparare </a:t>
            </a:r>
            <a:r>
              <a:rPr lang="it-IT" b="1" dirty="0"/>
              <a:t>non è solo un processo individuale. La dimensione sociale dell’apprendimento svolge un ruolo significativo</a:t>
            </a:r>
            <a:r>
              <a:rPr lang="it-IT" dirty="0"/>
              <a:t>. In tal senso, molte sono le forme di interazione e collaborazione che possono essere introdotte (dall’aiuto reciproco all’apprendimento cooperativo, all’apprendi­mento tra pari), sia all’interno della classe, sia attraverso la formazione di gruppi di lavoro con alunni di classi e di età diverse. </a:t>
            </a:r>
            <a:r>
              <a:rPr lang="it-IT" sz="2800" b="1" dirty="0" smtClean="0"/>
              <a:t>(</a:t>
            </a:r>
            <a:r>
              <a:rPr lang="it-IT" sz="2800" b="1" dirty="0" err="1" smtClean="0"/>
              <a:t>I.N.</a:t>
            </a:r>
            <a:r>
              <a:rPr lang="it-IT" sz="2800" b="1" dirty="0" smtClean="0"/>
              <a:t>) </a:t>
            </a:r>
            <a:endParaRPr lang="it-IT" dirty="0"/>
          </a:p>
          <a:p>
            <a:endParaRPr lang="it-IT" dirty="0"/>
          </a:p>
          <a:p>
            <a:pPr>
              <a:buNone/>
            </a:pP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normAutofit/>
          </a:bodyPr>
          <a:lstStyle/>
          <a:p>
            <a:pPr>
              <a:buNone/>
            </a:pPr>
            <a:endParaRPr lang="it-IT" dirty="0"/>
          </a:p>
          <a:p>
            <a:pPr lvl="0" algn="just">
              <a:buNone/>
            </a:pPr>
            <a:r>
              <a:rPr lang="it-IT" b="1" dirty="0" smtClean="0"/>
              <a:t>    </a:t>
            </a:r>
            <a:r>
              <a:rPr lang="it-IT" sz="3200" b="1" dirty="0" smtClean="0"/>
              <a:t>Analisi </a:t>
            </a:r>
            <a:r>
              <a:rPr lang="it-IT" sz="3200" b="1" dirty="0"/>
              <a:t>preliminare degli elementi a tutela </a:t>
            </a:r>
            <a:r>
              <a:rPr lang="it-IT" sz="3200" b="1" dirty="0" smtClean="0"/>
              <a:t>  della </a:t>
            </a:r>
            <a:r>
              <a:rPr lang="it-IT" sz="3200" b="1" dirty="0"/>
              <a:t>continuità</a:t>
            </a:r>
            <a:r>
              <a:rPr lang="it-IT" sz="3200" dirty="0"/>
              <a:t> nel passaggio da un ciclo all’altro;  confronto tra le insegnanti dei diversi cicli scolastici, creazione e convocazione della commissione continuità : Quali aspetti coinvolge? Quali vanno promossi o rafforzati ? Quali le persone, le agenzia formative da coinvolgere ?</a:t>
            </a:r>
            <a:endParaRPr lang="it-IT" sz="3200" b="1" dirty="0"/>
          </a:p>
          <a:p>
            <a:pPr>
              <a:buNone/>
            </a:pPr>
            <a:endParaRPr lang="it-IT" b="1" dirty="0"/>
          </a:p>
          <a:p>
            <a:pPr>
              <a:buNone/>
            </a:pPr>
            <a:endParaRPr lang="it-IT" b="1" dirty="0"/>
          </a:p>
          <a:p>
            <a:pPr>
              <a:buNone/>
            </a:pPr>
            <a:endParaRPr lang="it-IT" b="1" dirty="0"/>
          </a:p>
          <a:p>
            <a:endParaRPr lang="it-IT" dirty="0"/>
          </a:p>
        </p:txBody>
      </p:sp>
      <p:sp>
        <p:nvSpPr>
          <p:cNvPr id="5" name="Titolo 1"/>
          <p:cNvSpPr>
            <a:spLocks noGrp="1"/>
          </p:cNvSpPr>
          <p:nvPr>
            <p:ph type="title"/>
          </p:nvPr>
        </p:nvSpPr>
        <p:spPr>
          <a:xfrm>
            <a:off x="301752" y="404664"/>
            <a:ext cx="8534400" cy="576064"/>
          </a:xfrm>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b="1" dirty="0" smtClean="0"/>
              <a:t>La Continuità in punti: 1. </a:t>
            </a:r>
            <a:endParaRPr lang="it-IT"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compito della scuola</a:t>
            </a:r>
            <a:endParaRPr lang="it-IT" b="1" dirty="0"/>
          </a:p>
        </p:txBody>
      </p:sp>
      <p:sp>
        <p:nvSpPr>
          <p:cNvPr id="3" name="Segnaposto contenuto 2"/>
          <p:cNvSpPr>
            <a:spLocks noGrp="1"/>
          </p:cNvSpPr>
          <p:nvPr>
            <p:ph sz="quarter" idx="1"/>
          </p:nvPr>
        </p:nvSpPr>
        <p:spPr/>
        <p:txBody>
          <a:bodyPr>
            <a:normAutofit lnSpcReduction="10000"/>
          </a:bodyPr>
          <a:lstStyle/>
          <a:p>
            <a:pPr algn="just">
              <a:buNone/>
            </a:pPr>
            <a:r>
              <a:rPr lang="it-IT" dirty="0" smtClean="0"/>
              <a:t>    </a:t>
            </a:r>
          </a:p>
          <a:p>
            <a:pPr algn="just">
              <a:buNone/>
            </a:pPr>
            <a:r>
              <a:rPr lang="it-IT" sz="3200" dirty="0" smtClean="0"/>
              <a:t>   La </a:t>
            </a:r>
            <a:r>
              <a:rPr lang="it-IT" sz="3200" dirty="0"/>
              <a:t>Scuola deve garantire come esigenza primaria la continuità educativa al fine di promuovere un armonico sviluppo della personalità degli alunni. </a:t>
            </a:r>
            <a:r>
              <a:rPr lang="it-IT" sz="3200" dirty="0" smtClean="0"/>
              <a:t> </a:t>
            </a:r>
            <a:r>
              <a:rPr lang="it-IT" sz="3200" b="1" dirty="0" smtClean="0"/>
              <a:t>L’obiettivo è </a:t>
            </a:r>
            <a:r>
              <a:rPr lang="it-IT" sz="3200" b="1" dirty="0" err="1" smtClean="0"/>
              <a:t>co-costruire</a:t>
            </a:r>
            <a:r>
              <a:rPr lang="it-IT" sz="3200" b="1" dirty="0" smtClean="0"/>
              <a:t> ambienti formativi ove il </a:t>
            </a:r>
            <a:r>
              <a:rPr lang="it-IT" sz="3200" b="1" i="1" dirty="0" smtClean="0"/>
              <a:t>lavorare </a:t>
            </a:r>
            <a:r>
              <a:rPr lang="it-IT" sz="3200" b="1" i="1" dirty="0"/>
              <a:t>insieme</a:t>
            </a:r>
            <a:r>
              <a:rPr lang="it-IT" sz="3200" b="1" dirty="0"/>
              <a:t>, </a:t>
            </a:r>
            <a:r>
              <a:rPr lang="it-IT" sz="3200" b="1" dirty="0" smtClean="0"/>
              <a:t>diventi ascolto, accoglienza  e modulazione orizzontale e verticale </a:t>
            </a:r>
            <a:r>
              <a:rPr lang="it-IT" sz="3200" b="1" dirty="0"/>
              <a:t>del percorso didattico dello studente.</a:t>
            </a:r>
          </a:p>
          <a:p>
            <a:endParaRPr lang="it-IT" dirty="0"/>
          </a:p>
          <a:p>
            <a:pPr>
              <a:buNone/>
            </a:pP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2.</a:t>
            </a:r>
            <a:endParaRPr lang="it-IT" sz="3600" b="1" dirty="0"/>
          </a:p>
        </p:txBody>
      </p:sp>
      <p:sp>
        <p:nvSpPr>
          <p:cNvPr id="3" name="Segnaposto contenuto 2"/>
          <p:cNvSpPr>
            <a:spLocks noGrp="1"/>
          </p:cNvSpPr>
          <p:nvPr>
            <p:ph sz="quarter" idx="1"/>
          </p:nvPr>
        </p:nvSpPr>
        <p:spPr/>
        <p:txBody>
          <a:bodyPr>
            <a:normAutofit fontScale="92500" lnSpcReduction="20000"/>
          </a:bodyPr>
          <a:lstStyle/>
          <a:p>
            <a:pPr algn="just">
              <a:buNone/>
            </a:pPr>
            <a:r>
              <a:rPr lang="it-IT" b="1" dirty="0" smtClean="0"/>
              <a:t>    </a:t>
            </a:r>
          </a:p>
          <a:p>
            <a:pPr algn="just">
              <a:buNone/>
            </a:pPr>
            <a:r>
              <a:rPr lang="it-IT" sz="3600" b="1" dirty="0" smtClean="0"/>
              <a:t>   Individuazione </a:t>
            </a:r>
            <a:r>
              <a:rPr lang="it-IT" sz="3600" b="1" dirty="0" smtClean="0"/>
              <a:t>di un filo conduttore o di uno sfondo narratore del percorso evolutivo attraverso l’utilizzo del metodo narrativo</a:t>
            </a:r>
            <a:r>
              <a:rPr lang="it-IT" sz="3600" dirty="0" smtClean="0"/>
              <a:t> per promuovere l’espressione e la  gestione degli aspetti cognitivi, emotivi ed affettivi legati al cambiamento   (Coinvolgimento della famiglia, rispetto e tutela  dei legami esistenti, raccordo tra le differenti istanze educative etc.)</a:t>
            </a:r>
            <a:endParaRPr lang="it-IT" sz="3600" b="1" dirty="0" smtClean="0"/>
          </a:p>
          <a:p>
            <a:pPr>
              <a:buNone/>
            </a:pPr>
            <a:endParaRPr lang="it-IT" b="1" dirty="0" smtClean="0"/>
          </a:p>
          <a:p>
            <a:endParaRPr lang="it-IT" b="1" dirty="0" smtClean="0"/>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3.</a:t>
            </a:r>
            <a:endParaRPr lang="it-IT" b="1" dirty="0"/>
          </a:p>
        </p:txBody>
      </p:sp>
      <p:sp>
        <p:nvSpPr>
          <p:cNvPr id="3" name="Segnaposto contenuto 2"/>
          <p:cNvSpPr>
            <a:spLocks noGrp="1"/>
          </p:cNvSpPr>
          <p:nvPr>
            <p:ph sz="quarter" idx="1"/>
          </p:nvPr>
        </p:nvSpPr>
        <p:spPr>
          <a:xfrm>
            <a:off x="457200" y="1556792"/>
            <a:ext cx="8229600" cy="5301208"/>
          </a:xfrm>
        </p:spPr>
        <p:txBody>
          <a:bodyPr>
            <a:normAutofit fontScale="62500" lnSpcReduction="20000"/>
          </a:bodyPr>
          <a:lstStyle/>
          <a:p>
            <a:pPr>
              <a:buNone/>
            </a:pPr>
            <a:r>
              <a:rPr lang="it-IT" b="1" dirty="0" smtClean="0"/>
              <a:t>     Realizzazione degli strumenti trasmissivi dell’esperienza prodotta:</a:t>
            </a:r>
          </a:p>
          <a:p>
            <a:endParaRPr lang="it-IT" sz="2900" b="1" dirty="0" smtClean="0"/>
          </a:p>
          <a:p>
            <a:pPr algn="just">
              <a:buFont typeface="Wingdings" pitchFamily="2" charset="2"/>
              <a:buChar char="v"/>
            </a:pPr>
            <a:r>
              <a:rPr lang="it-IT" sz="2900" dirty="0" smtClean="0"/>
              <a:t>Modalità di rappresentazione, in corrispondenza del passaggio da un ordine all’altro, elaborata dall’alunno come strumento auto-descrittivo e come momento di significazione e simbolizzazione del percorso scolastico svolto, oltre che come “raccoglitore” di tracce </a:t>
            </a:r>
            <a:r>
              <a:rPr lang="it-IT" sz="2900" dirty="0" err="1" smtClean="0"/>
              <a:t>storico-identitarie</a:t>
            </a:r>
            <a:r>
              <a:rPr lang="it-IT" sz="2900" dirty="0" smtClean="0"/>
              <a:t> (Es. prove complesse): </a:t>
            </a:r>
            <a:r>
              <a:rPr lang="it-IT" sz="2900" b="1" dirty="0" smtClean="0"/>
              <a:t>“</a:t>
            </a:r>
            <a:r>
              <a:rPr lang="it-IT" sz="2900" b="1" i="1" dirty="0" smtClean="0"/>
              <a:t>È altrettanto importante valorizzare simbolicamente i momenti di passaggio che segnano le tappe principali di apprendimento e di crescita di ogni studente” </a:t>
            </a:r>
            <a:r>
              <a:rPr lang="it-IT" sz="2900" i="1" dirty="0" smtClean="0"/>
              <a:t>(Nuove Indicazioni Nazionali).</a:t>
            </a:r>
            <a:endParaRPr lang="it-IT" sz="2900" dirty="0" smtClean="0"/>
          </a:p>
          <a:p>
            <a:pPr algn="just">
              <a:buNone/>
            </a:pPr>
            <a:endParaRPr lang="it-IT" sz="2900" b="1" dirty="0" smtClean="0"/>
          </a:p>
          <a:p>
            <a:pPr algn="just">
              <a:buFont typeface="Wingdings" pitchFamily="2" charset="2"/>
              <a:buChar char="v"/>
            </a:pPr>
            <a:r>
              <a:rPr lang="it-IT" sz="2900" dirty="0" smtClean="0"/>
              <a:t>Elaborazione da parte delle insegnanti di un DOCUMENTO  per l’osservazione, la valutazione e la trasmissione dei requisiti in uscita in un’analisi comparativa continua e trasversale con i requisiti in ingresso: </a:t>
            </a:r>
            <a:r>
              <a:rPr lang="it-IT" sz="2900" b="1" i="1" dirty="0" smtClean="0"/>
              <a:t>“Al termine del percorso triennale della scuola dell’infanzia, è ragionevole attendersi che ogni bambino abbia sviluppato alcune competenze di base che strutturano la sua crescita personale” </a:t>
            </a:r>
            <a:r>
              <a:rPr lang="it-IT" sz="2900" dirty="0" smtClean="0"/>
              <a:t>(Nuove Indicazioni Nazionali).</a:t>
            </a:r>
            <a:endParaRPr lang="it-IT" sz="2900" b="1" dirty="0" smtClean="0"/>
          </a:p>
          <a:p>
            <a:pPr>
              <a:buNone/>
            </a:pPr>
            <a:endParaRPr lang="it-IT" dirty="0" smtClean="0"/>
          </a:p>
          <a:p>
            <a:pPr>
              <a:buNone/>
            </a:pPr>
            <a:endParaRPr lang="it-IT" b="1" dirty="0" smtClean="0"/>
          </a:p>
          <a:p>
            <a:pPr>
              <a:buNone/>
            </a:pPr>
            <a:endParaRPr lang="it-IT" b="1" dirty="0" smtClean="0"/>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4.</a:t>
            </a:r>
            <a:endParaRPr lang="it-IT" b="1" dirty="0"/>
          </a:p>
        </p:txBody>
      </p:sp>
      <p:sp>
        <p:nvSpPr>
          <p:cNvPr id="3" name="Segnaposto contenuto 2"/>
          <p:cNvSpPr>
            <a:spLocks noGrp="1"/>
          </p:cNvSpPr>
          <p:nvPr>
            <p:ph sz="quarter" idx="1"/>
          </p:nvPr>
        </p:nvSpPr>
        <p:spPr/>
        <p:txBody>
          <a:bodyPr>
            <a:normAutofit fontScale="92500"/>
          </a:bodyPr>
          <a:lstStyle/>
          <a:p>
            <a:pPr algn="just">
              <a:buNone/>
            </a:pPr>
            <a:r>
              <a:rPr lang="it-IT" b="1" dirty="0" smtClean="0"/>
              <a:t>    </a:t>
            </a:r>
            <a:r>
              <a:rPr lang="it-IT" sz="3200" b="1" dirty="0" smtClean="0"/>
              <a:t>Continuità Didattica in un Curricolo di tipo verticale:</a:t>
            </a:r>
            <a:r>
              <a:rPr lang="it-IT" sz="3200" dirty="0" smtClean="0"/>
              <a:t> attenzione a contenuti, strumenti, risorse e stili didattici inclusivi in continuità tra un ordine e l’altro; </a:t>
            </a:r>
            <a:r>
              <a:rPr lang="it-IT" sz="3200" b="1" dirty="0" smtClean="0"/>
              <a:t>definizione di aspetti didattici “ponte”, riconoscimento </a:t>
            </a:r>
            <a:r>
              <a:rPr lang="it-IT" sz="3200" b="1" smtClean="0"/>
              <a:t>ed integrazione dei </a:t>
            </a:r>
            <a:r>
              <a:rPr lang="it-IT" sz="3200" b="1" dirty="0" smtClean="0"/>
              <a:t>percorsi svolti.</a:t>
            </a:r>
            <a:r>
              <a:rPr lang="it-IT" sz="3200" dirty="0" smtClean="0"/>
              <a:t> Scambio e confronto su linee programmatiche  e piani educativi, confronto ed analisi degli elementi di propedeuticità.</a:t>
            </a:r>
            <a:endParaRPr lang="it-IT" sz="3200" b="1" dirty="0" smtClean="0"/>
          </a:p>
          <a:p>
            <a:endParaRPr lang="it-IT" b="1" dirty="0" smtClean="0"/>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476672"/>
            <a:ext cx="8534400" cy="504056"/>
          </a:xfrm>
        </p:spPr>
        <p:txBody>
          <a:bodyPr>
            <a:normAutofit fontScale="90000"/>
          </a:bodyPr>
          <a:lstStyle/>
          <a:p>
            <a:r>
              <a:rPr lang="it-IT" i="1" dirty="0" smtClean="0"/>
              <a:t/>
            </a:r>
            <a:br>
              <a:rPr lang="it-IT" i="1" dirty="0" smtClean="0"/>
            </a:br>
            <a:r>
              <a:rPr lang="it-IT" i="1" dirty="0" smtClean="0"/>
              <a:t> </a:t>
            </a:r>
            <a:br>
              <a:rPr lang="it-IT" i="1" dirty="0" smtClean="0"/>
            </a:br>
            <a:r>
              <a:rPr lang="it-IT" i="1" dirty="0" smtClean="0"/>
              <a:t/>
            </a:r>
            <a:br>
              <a:rPr lang="it-IT" i="1" dirty="0" smtClean="0"/>
            </a:br>
            <a:r>
              <a:rPr lang="it-IT" b="1" i="1" dirty="0" smtClean="0"/>
              <a:t>Continuità</a:t>
            </a:r>
            <a:endParaRPr lang="it-IT" b="1" dirty="0"/>
          </a:p>
        </p:txBody>
      </p:sp>
      <p:sp>
        <p:nvSpPr>
          <p:cNvPr id="3" name="Segnaposto contenuto 2"/>
          <p:cNvSpPr>
            <a:spLocks noGrp="1"/>
          </p:cNvSpPr>
          <p:nvPr>
            <p:ph sz="quarter" idx="1"/>
          </p:nvPr>
        </p:nvSpPr>
        <p:spPr>
          <a:xfrm>
            <a:off x="301752" y="1527048"/>
            <a:ext cx="8503920" cy="5142312"/>
          </a:xfrm>
        </p:spPr>
        <p:txBody>
          <a:bodyPr>
            <a:noAutofit/>
          </a:bodyPr>
          <a:lstStyle/>
          <a:p>
            <a:pPr algn="ctr">
              <a:buNone/>
            </a:pPr>
            <a:r>
              <a:rPr lang="it-IT" sz="2200" dirty="0" smtClean="0"/>
              <a:t>    Nulla è mai veramente perduto, o può essere perduto,</a:t>
            </a:r>
            <a:br>
              <a:rPr lang="it-IT" sz="2200" dirty="0" smtClean="0"/>
            </a:br>
            <a:r>
              <a:rPr lang="it-IT" sz="2200" dirty="0" smtClean="0"/>
              <a:t>nessuna nascita, forma, identità - nessun oggetto del mondo,</a:t>
            </a:r>
            <a:br>
              <a:rPr lang="it-IT" sz="2200" dirty="0" smtClean="0"/>
            </a:br>
            <a:r>
              <a:rPr lang="it-IT" sz="2200" dirty="0" smtClean="0"/>
              <a:t>né vita, né forza, né alcuna cosa visibile;</a:t>
            </a:r>
            <a:br>
              <a:rPr lang="it-IT" sz="2200" dirty="0" smtClean="0"/>
            </a:br>
            <a:r>
              <a:rPr lang="it-IT" sz="2200" dirty="0" smtClean="0"/>
              <a:t>l'apparenza non deve ingannare, né l'ambito mutato confonderti il cervello.</a:t>
            </a:r>
            <a:br>
              <a:rPr lang="it-IT" sz="2200" dirty="0" smtClean="0"/>
            </a:br>
            <a:r>
              <a:rPr lang="it-IT" sz="2200" dirty="0" smtClean="0"/>
              <a:t>Vasti sono il tempo e lo spazio - vasti i campi della Natura.</a:t>
            </a:r>
            <a:br>
              <a:rPr lang="it-IT" sz="2200" dirty="0" smtClean="0"/>
            </a:br>
            <a:r>
              <a:rPr lang="it-IT" sz="2200" dirty="0" smtClean="0"/>
              <a:t>Il corpo lento, invecchiato, freddo - le ceneri rimaste dai fuochi di un tempo,</a:t>
            </a:r>
            <a:br>
              <a:rPr lang="it-IT" sz="2200" dirty="0" smtClean="0"/>
            </a:br>
            <a:r>
              <a:rPr lang="it-IT" sz="2200" dirty="0" smtClean="0"/>
              <a:t>la luce degli occhi divenuta tenue, tornerà puntualmente a risplendere;</a:t>
            </a:r>
            <a:br>
              <a:rPr lang="it-IT" sz="2200" dirty="0" smtClean="0"/>
            </a:br>
            <a:r>
              <a:rPr lang="it-IT" sz="2200" dirty="0" smtClean="0"/>
              <a:t>il sole ora basso a occidente sorge costante per mattini e meriggi;</a:t>
            </a:r>
            <a:br>
              <a:rPr lang="it-IT" sz="2200" dirty="0" smtClean="0"/>
            </a:br>
            <a:r>
              <a:rPr lang="it-IT" sz="2200" dirty="0" smtClean="0"/>
              <a:t>alle zolle gelate sempre ritorna la legge invisibile della primavera,</a:t>
            </a:r>
            <a:br>
              <a:rPr lang="it-IT" sz="2200" dirty="0" smtClean="0"/>
            </a:br>
            <a:r>
              <a:rPr lang="it-IT" sz="2200" dirty="0" smtClean="0"/>
              <a:t>con l'erba e i fiori e i frutti estivi e il grano.</a:t>
            </a:r>
          </a:p>
          <a:p>
            <a:pPr>
              <a:buNone/>
            </a:pPr>
            <a:r>
              <a:rPr lang="it-IT" sz="2200" dirty="0" smtClean="0">
                <a:hlinkClick r:id="rId2" tooltip="Poesie di Walt Whitman"/>
              </a:rPr>
              <a:t>                                                  Walt Whitman</a:t>
            </a:r>
          </a:p>
          <a:p>
            <a:pPr>
              <a:buNone/>
            </a:pPr>
            <a:endParaRPr lang="it-IT" sz="2200" dirty="0" smtClean="0">
              <a:hlinkClick r:id="rId2" tooltip="Poesie di Walt Whitman"/>
            </a:endParaRPr>
          </a:p>
          <a:p>
            <a:pPr>
              <a:buNone/>
            </a:pPr>
            <a:r>
              <a:rPr lang="it-IT" sz="2200" dirty="0" smtClean="0">
                <a:hlinkClick r:id="rId2" tooltip="Poesie di Walt Whitman"/>
              </a:rPr>
              <a:t>                                                       </a:t>
            </a:r>
            <a:endParaRPr lang="it-IT" sz="2200" dirty="0" smtClean="0"/>
          </a:p>
          <a:p>
            <a:endParaRPr lang="it-IT"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Valorizzare le dimensioni personali</a:t>
            </a:r>
            <a:endParaRPr lang="it-IT" b="1" dirty="0"/>
          </a:p>
        </p:txBody>
      </p:sp>
      <p:sp>
        <p:nvSpPr>
          <p:cNvPr id="3" name="Segnaposto contenuto 2"/>
          <p:cNvSpPr>
            <a:spLocks noGrp="1"/>
          </p:cNvSpPr>
          <p:nvPr>
            <p:ph sz="quarter" idx="1"/>
          </p:nvPr>
        </p:nvSpPr>
        <p:spPr>
          <a:xfrm>
            <a:off x="457200" y="1772816"/>
            <a:ext cx="8229600" cy="4896544"/>
          </a:xfrm>
        </p:spPr>
        <p:txBody>
          <a:bodyPr>
            <a:normAutofit fontScale="77500" lnSpcReduction="20000"/>
          </a:bodyPr>
          <a:lstStyle/>
          <a:p>
            <a:pPr algn="just">
              <a:buNone/>
            </a:pPr>
            <a:r>
              <a:rPr lang="it-IT" dirty="0" smtClean="0"/>
              <a:t>    </a:t>
            </a:r>
          </a:p>
          <a:p>
            <a:pPr algn="just">
              <a:buNone/>
            </a:pPr>
            <a:r>
              <a:rPr lang="it-IT" sz="3600" dirty="0" smtClean="0"/>
              <a:t>   La </a:t>
            </a:r>
            <a:r>
              <a:rPr lang="it-IT" sz="3600" dirty="0"/>
              <a:t>continuità educativa viene intesa come </a:t>
            </a:r>
            <a:r>
              <a:rPr lang="it-IT" sz="3600" dirty="0" smtClean="0"/>
              <a:t>progetto e </a:t>
            </a:r>
            <a:r>
              <a:rPr lang="it-IT" sz="3600" b="1" dirty="0" smtClean="0"/>
              <a:t>percorso formativo organico e lineare, </a:t>
            </a:r>
            <a:r>
              <a:rPr lang="it-IT" sz="3600" b="1" dirty="0"/>
              <a:t>tendente a promuovere </a:t>
            </a:r>
            <a:r>
              <a:rPr lang="it-IT" sz="3600" b="1" dirty="0" smtClean="0"/>
              <a:t>uno </a:t>
            </a:r>
            <a:r>
              <a:rPr lang="it-IT" sz="3600" b="1" dirty="0"/>
              <a:t>sviluppo </a:t>
            </a:r>
            <a:r>
              <a:rPr lang="it-IT" sz="3600" b="1" dirty="0" smtClean="0"/>
              <a:t>armonico ed articolato </a:t>
            </a:r>
            <a:r>
              <a:rPr lang="it-IT" sz="3600" b="1" dirty="0"/>
              <a:t>dell'alunno</a:t>
            </a:r>
            <a:r>
              <a:rPr lang="it-IT" sz="3600" dirty="0"/>
              <a:t>, a </a:t>
            </a:r>
            <a:r>
              <a:rPr lang="it-IT" sz="3600" dirty="0" smtClean="0"/>
              <a:t>valorizzarne le dimensioni personali, culturali ed </a:t>
            </a:r>
            <a:r>
              <a:rPr lang="it-IT" sz="3600" dirty="0" err="1" smtClean="0"/>
              <a:t>identitarie</a:t>
            </a:r>
            <a:r>
              <a:rPr lang="it-IT" sz="3600" dirty="0" smtClean="0"/>
              <a:t>, e  le competenze </a:t>
            </a:r>
            <a:r>
              <a:rPr lang="it-IT" sz="3600" dirty="0"/>
              <a:t>già acquisite, </a:t>
            </a:r>
            <a:r>
              <a:rPr lang="it-IT" sz="3600" b="1" dirty="0"/>
              <a:t>a prevenire </a:t>
            </a:r>
            <a:r>
              <a:rPr lang="it-IT" sz="3600" b="1" dirty="0" smtClean="0"/>
              <a:t>disagio, difficoltà</a:t>
            </a:r>
            <a:r>
              <a:rPr lang="it-IT" sz="3600" b="1" dirty="0"/>
              <a:t>, insuccesso e </a:t>
            </a:r>
            <a:r>
              <a:rPr lang="it-IT" sz="3600" b="1" dirty="0" smtClean="0"/>
              <a:t>dispersione nei momenti di passaggio, trasformazione e cambiamento scolastici e professionali</a:t>
            </a:r>
            <a:r>
              <a:rPr lang="it-IT" sz="3600" dirty="0" smtClean="0"/>
              <a:t>.</a:t>
            </a:r>
            <a:endParaRPr lang="it-IT" sz="3600" dirty="0"/>
          </a:p>
          <a:p>
            <a:pPr algn="just">
              <a:buNone/>
            </a:pPr>
            <a:r>
              <a:rPr lang="it-IT" dirty="0" smtClean="0"/>
              <a:t> </a:t>
            </a:r>
            <a:endParaRPr lang="it-IT" dirty="0"/>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Dalle Nuove Indicazioni Nazionali</a:t>
            </a:r>
            <a:endParaRPr lang="it-IT" b="1" dirty="0"/>
          </a:p>
        </p:txBody>
      </p:sp>
      <p:sp>
        <p:nvSpPr>
          <p:cNvPr id="3" name="Segnaposto contenuto 2"/>
          <p:cNvSpPr>
            <a:spLocks noGrp="1"/>
          </p:cNvSpPr>
          <p:nvPr>
            <p:ph sz="quarter" idx="1"/>
          </p:nvPr>
        </p:nvSpPr>
        <p:spPr>
          <a:xfrm>
            <a:off x="457200" y="1196752"/>
            <a:ext cx="8229600" cy="5661248"/>
          </a:xfrm>
        </p:spPr>
        <p:txBody>
          <a:bodyPr>
            <a:normAutofit fontScale="55000" lnSpcReduction="20000"/>
          </a:bodyPr>
          <a:lstStyle/>
          <a:p>
            <a:pPr algn="just">
              <a:buNone/>
            </a:pPr>
            <a:r>
              <a:rPr lang="it-IT" sz="3800" dirty="0" smtClean="0"/>
              <a:t>    </a:t>
            </a:r>
          </a:p>
          <a:p>
            <a:pPr algn="just">
              <a:buNone/>
            </a:pPr>
            <a:r>
              <a:rPr lang="it-IT" sz="3800" dirty="0" smtClean="0"/>
              <a:t>    </a:t>
            </a:r>
          </a:p>
          <a:p>
            <a:pPr algn="just">
              <a:buNone/>
            </a:pPr>
            <a:r>
              <a:rPr lang="it-IT" sz="3800" dirty="0" smtClean="0"/>
              <a:t>    </a:t>
            </a:r>
            <a:r>
              <a:rPr lang="it-IT" sz="5100" dirty="0" smtClean="0"/>
              <a:t>Gli </a:t>
            </a:r>
            <a:r>
              <a:rPr lang="it-IT" sz="5100" dirty="0"/>
              <a:t>ambienti in cui la scuola è immersa sono più ricchi di stimoli culturali, ma anche più contraddittori. Oggi l’apprendimento scolastico è solo una delle tante esperienze di formazione che i bambini</a:t>
            </a:r>
            <a:r>
              <a:rPr lang="it-IT" sz="5100" baseline="30000" dirty="0"/>
              <a:t> </a:t>
            </a:r>
            <a:r>
              <a:rPr lang="it-IT" sz="5100" dirty="0"/>
              <a:t>e gli adolescenti vivono e per acquisire competenze specifiche spesso non vi è bisogno dei contesti scolastici. Ma proprio per questo la scuola non può abdicare al compito di promuovere la capacità degli studenti di dare senso alla varietà delle loro esperienze, </a:t>
            </a:r>
            <a:r>
              <a:rPr lang="it-IT" sz="5100" b="1" dirty="0"/>
              <a:t>al fine di ridurre la frammentazione e il carattere episodico </a:t>
            </a:r>
            <a:r>
              <a:rPr lang="it-IT" sz="5100" dirty="0"/>
              <a:t>che rischiano di caratterizzare la vita dei bambini e degli adolescenti. </a:t>
            </a:r>
          </a:p>
          <a:p>
            <a:pPr algn="just">
              <a:buNone/>
            </a:pPr>
            <a:r>
              <a:rPr lang="it-IT" sz="3800" dirty="0"/>
              <a:t> </a:t>
            </a:r>
          </a:p>
          <a:p>
            <a:pPr>
              <a:buNone/>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Costruire la continuità </a:t>
            </a:r>
            <a:endParaRPr lang="it-IT" b="1" dirty="0"/>
          </a:p>
        </p:txBody>
      </p:sp>
      <p:sp>
        <p:nvSpPr>
          <p:cNvPr id="3" name="Segnaposto contenuto 2"/>
          <p:cNvSpPr>
            <a:spLocks noGrp="1"/>
          </p:cNvSpPr>
          <p:nvPr>
            <p:ph sz="quarter" idx="1"/>
          </p:nvPr>
        </p:nvSpPr>
        <p:spPr/>
        <p:txBody>
          <a:bodyPr>
            <a:normAutofit fontScale="77500" lnSpcReduction="20000"/>
          </a:bodyPr>
          <a:lstStyle/>
          <a:p>
            <a:pPr algn="just">
              <a:buNone/>
            </a:pPr>
            <a:r>
              <a:rPr lang="it-IT" dirty="0" smtClean="0"/>
              <a:t>    </a:t>
            </a:r>
            <a:r>
              <a:rPr lang="it-IT" sz="3200" dirty="0" smtClean="0"/>
              <a:t>La </a:t>
            </a:r>
            <a:r>
              <a:rPr lang="it-IT" sz="3200" dirty="0"/>
              <a:t>scuola persegue una doppia </a:t>
            </a:r>
            <a:r>
              <a:rPr lang="it-IT" sz="3200" dirty="0" smtClean="0"/>
              <a:t>linea (</a:t>
            </a:r>
            <a:r>
              <a:rPr lang="it-IT" sz="3200" i="1" dirty="0" smtClean="0"/>
              <a:t>Nota personale: il termine “linea” poco esprime la </a:t>
            </a:r>
            <a:r>
              <a:rPr lang="it-IT" sz="3200" i="1" dirty="0" err="1" smtClean="0"/>
              <a:t>multiformità</a:t>
            </a:r>
            <a:r>
              <a:rPr lang="it-IT" sz="3200" i="1" dirty="0" smtClean="0"/>
              <a:t>, la </a:t>
            </a:r>
            <a:r>
              <a:rPr lang="it-IT" sz="3200" i="1" dirty="0" err="1" smtClean="0"/>
              <a:t>multidirezionalità</a:t>
            </a:r>
            <a:r>
              <a:rPr lang="it-IT" sz="3200" i="1" dirty="0" smtClean="0"/>
              <a:t> la profondità e l’auspicabile mancanza di una </a:t>
            </a:r>
            <a:r>
              <a:rPr lang="it-IT" sz="3200" i="1" dirty="0" err="1" smtClean="0"/>
              <a:t>proceduralità</a:t>
            </a:r>
            <a:r>
              <a:rPr lang="it-IT" sz="3200" i="1" dirty="0" smtClean="0"/>
              <a:t> fissa e  pre-ordinata che dovrebbe contraddistinguere il percorso di continuità educativa  intrapreso dal soggetto) </a:t>
            </a:r>
            <a:r>
              <a:rPr lang="it-IT" sz="3200" dirty="0"/>
              <a:t>formativa: verticale e orizzontale. La linea verticale esprime</a:t>
            </a:r>
            <a:r>
              <a:rPr lang="it-IT" sz="3200" b="1" dirty="0"/>
              <a:t> l’esigenza di impostare una formazione che possa poi continuare lungo l’intero arco della vita; </a:t>
            </a:r>
            <a:r>
              <a:rPr lang="it-IT" sz="3200" dirty="0"/>
              <a:t>quella orizzontale </a:t>
            </a:r>
            <a:r>
              <a:rPr lang="it-IT" sz="3200" b="1" dirty="0"/>
              <a:t>indica la necessità di un’attenta collaborazione fra la scuola e gli attori extrascolastici </a:t>
            </a:r>
            <a:r>
              <a:rPr lang="it-IT" sz="3200" dirty="0"/>
              <a:t>con funzioni a vario titolo educative: la famiglia in primo luogo</a:t>
            </a:r>
            <a:r>
              <a:rPr lang="it-IT" sz="3200" dirty="0" smtClean="0"/>
              <a:t>. (</a:t>
            </a:r>
            <a:r>
              <a:rPr lang="it-IT" sz="3200" dirty="0" err="1" smtClean="0"/>
              <a:t>I.N.</a:t>
            </a:r>
            <a:r>
              <a:rPr lang="it-IT" sz="3200" dirty="0" smtClean="0"/>
              <a:t>)</a:t>
            </a:r>
            <a:endParaRPr lang="it-IT" sz="3200" dirty="0"/>
          </a:p>
          <a:p>
            <a:pPr>
              <a:buNone/>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115617" y="765175"/>
            <a:ext cx="6696743" cy="792163"/>
          </a:xfrm>
        </p:spPr>
        <p:txBody>
          <a:bodyPr anchor="ctr"/>
          <a:lstStyle/>
          <a:p>
            <a:pPr eaLnBrk="1" hangingPunct="1"/>
            <a:r>
              <a:rPr lang="it-IT" sz="3200" dirty="0" smtClean="0">
                <a:solidFill>
                  <a:schemeClr val="tx1"/>
                </a:solidFill>
                <a:latin typeface="Arial Rounded MT Bold" pitchFamily="34" charset="0"/>
              </a:rPr>
              <a:t>Differenza</a:t>
            </a:r>
            <a:r>
              <a:rPr lang="it-IT" sz="3200" dirty="0" smtClean="0">
                <a:solidFill>
                  <a:schemeClr val="tx1"/>
                </a:solidFill>
              </a:rPr>
              <a:t> </a:t>
            </a:r>
            <a:r>
              <a:rPr lang="it-IT" dirty="0" smtClean="0">
                <a:solidFill>
                  <a:schemeClr val="tx1"/>
                </a:solidFill>
              </a:rPr>
              <a:t>&amp;</a:t>
            </a:r>
            <a:r>
              <a:rPr lang="it-IT" sz="3200" dirty="0" smtClean="0">
                <a:solidFill>
                  <a:schemeClr val="tx1"/>
                </a:solidFill>
              </a:rPr>
              <a:t> </a:t>
            </a:r>
            <a:r>
              <a:rPr lang="it-IT" sz="4400" b="1" dirty="0" smtClean="0">
                <a:latin typeface="Bradley Hand ITC" pitchFamily="66" charset="0"/>
              </a:rPr>
              <a:t>Continuità</a:t>
            </a:r>
            <a:r>
              <a:rPr lang="it-IT" sz="4400" b="1" dirty="0" smtClean="0"/>
              <a:t> </a:t>
            </a:r>
          </a:p>
        </p:txBody>
      </p:sp>
      <p:sp>
        <p:nvSpPr>
          <p:cNvPr id="18435" name="Rectangle 3"/>
          <p:cNvSpPr>
            <a:spLocks noGrp="1" noChangeArrowheads="1"/>
          </p:cNvSpPr>
          <p:nvPr>
            <p:ph type="body" idx="4294967295"/>
          </p:nvPr>
        </p:nvSpPr>
        <p:spPr>
          <a:xfrm>
            <a:off x="684213" y="1628775"/>
            <a:ext cx="7704211" cy="5229225"/>
          </a:xfrm>
          <a:solidFill>
            <a:schemeClr val="bg1"/>
          </a:solidFill>
        </p:spPr>
        <p:txBody>
          <a:bodyPr/>
          <a:lstStyle/>
          <a:p>
            <a:pPr eaLnBrk="1" hangingPunct="1">
              <a:lnSpc>
                <a:spcPct val="80000"/>
              </a:lnSpc>
              <a:buFont typeface="Wingdings" pitchFamily="2" charset="2"/>
              <a:buNone/>
            </a:pPr>
            <a:endParaRPr lang="it-IT" sz="2000" b="1" i="1" dirty="0" smtClean="0">
              <a:solidFill>
                <a:srgbClr val="6600FF"/>
              </a:solidFill>
            </a:endParaRPr>
          </a:p>
          <a:p>
            <a:pPr algn="just" eaLnBrk="1" hangingPunct="1">
              <a:lnSpc>
                <a:spcPct val="80000"/>
              </a:lnSpc>
              <a:buFont typeface="Wingdings" pitchFamily="2" charset="2"/>
              <a:buNone/>
            </a:pPr>
            <a:r>
              <a:rPr lang="it-IT" sz="2000" b="1" i="1" dirty="0" smtClean="0"/>
              <a:t>“ </a:t>
            </a:r>
            <a:r>
              <a:rPr lang="it-IT" i="1" dirty="0" smtClean="0">
                <a:latin typeface="Comic Sans MS" pitchFamily="66" charset="0"/>
              </a:rPr>
              <a:t>Il nodo Centrale consiste nell’intravvedere con chiarezza la </a:t>
            </a:r>
            <a:r>
              <a:rPr lang="it-IT" i="1" dirty="0" err="1" smtClean="0">
                <a:latin typeface="Comic Sans MS" pitchFamily="66" charset="0"/>
              </a:rPr>
              <a:t>compossibilità</a:t>
            </a:r>
            <a:r>
              <a:rPr lang="it-IT" i="1" dirty="0" smtClean="0">
                <a:latin typeface="Comic Sans MS" pitchFamily="66" charset="0"/>
              </a:rPr>
              <a:t> di continuità e differenziazione, evitando che la differenziazione si tramuti in discontinuità nel senso di scollamento, contrasto, conflitto, reciproca ignoranza ed indifferenza, laddove è anche possibile apprezzare un significato positivo della discontinuità educativa come apertura continua all’esperienza del nuovo e del diverso, nella capacità di comprensione anche dell’inconsueto e del lontano”</a:t>
            </a:r>
            <a:r>
              <a:rPr lang="it-IT" i="1" dirty="0" smtClean="0"/>
              <a:t> </a:t>
            </a:r>
          </a:p>
          <a:p>
            <a:pPr eaLnBrk="1" hangingPunct="1">
              <a:lnSpc>
                <a:spcPct val="80000"/>
              </a:lnSpc>
              <a:buFont typeface="Wingdings" pitchFamily="2" charset="2"/>
              <a:buNone/>
            </a:pPr>
            <a:endParaRPr lang="it-IT" i="1" dirty="0" smtClean="0"/>
          </a:p>
          <a:p>
            <a:pPr eaLnBrk="1" hangingPunct="1">
              <a:lnSpc>
                <a:spcPct val="80000"/>
              </a:lnSpc>
              <a:buFont typeface="Wingdings" pitchFamily="2" charset="2"/>
              <a:buNone/>
            </a:pPr>
            <a:r>
              <a:rPr lang="it-IT" sz="2000" b="1" i="1" dirty="0" smtClean="0"/>
              <a:t>(C. </a:t>
            </a:r>
            <a:r>
              <a:rPr lang="it-IT" sz="2000" b="1" i="1" dirty="0" err="1" smtClean="0"/>
              <a:t>Scurati</a:t>
            </a:r>
            <a:r>
              <a:rPr lang="it-IT" sz="2000" b="1" i="1" dirty="0" smtClean="0"/>
              <a: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476672"/>
            <a:ext cx="7488832" cy="5681555"/>
          </a:xfrm>
          <a:prstGeom prst="rect">
            <a:avLst/>
          </a:prstGeom>
        </p:spPr>
        <p:txBody>
          <a:bodyPr wrap="square">
            <a:spAutoFit/>
          </a:bodyPr>
          <a:lstStyle/>
          <a:p>
            <a:pPr>
              <a:lnSpc>
                <a:spcPct val="80000"/>
              </a:lnSpc>
            </a:pPr>
            <a:endParaRPr lang="it-IT" dirty="0" smtClean="0">
              <a:latin typeface="Tempus Sans ITC" pitchFamily="82" charset="0"/>
            </a:endParaRPr>
          </a:p>
          <a:p>
            <a:pPr algn="ctr">
              <a:lnSpc>
                <a:spcPct val="80000"/>
              </a:lnSpc>
            </a:pPr>
            <a:r>
              <a:rPr lang="it-IT" sz="4000" dirty="0" smtClean="0">
                <a:latin typeface="Comic Sans MS" pitchFamily="66" charset="0"/>
              </a:rPr>
              <a:t>“Garantire continuità all’esperienza del bambino consentendogli di elaborare il senso della persistenza personale, intesa non come assenza di mutamenti, ma come mantenimento del collegamento tra eventi che mutano”</a:t>
            </a:r>
          </a:p>
          <a:p>
            <a:pPr algn="ctr">
              <a:lnSpc>
                <a:spcPct val="80000"/>
              </a:lnSpc>
            </a:pPr>
            <a:endParaRPr lang="it-IT" sz="4000" dirty="0" smtClean="0">
              <a:latin typeface="Comic Sans MS" pitchFamily="66" charset="0"/>
            </a:endParaRPr>
          </a:p>
          <a:p>
            <a:pPr algn="ctr">
              <a:lnSpc>
                <a:spcPct val="80000"/>
              </a:lnSpc>
            </a:pPr>
            <a:r>
              <a:rPr lang="it-IT" sz="3600" b="1" dirty="0" smtClean="0">
                <a:latin typeface="Arial Rounded MT Bold" pitchFamily="34" charset="0"/>
              </a:rPr>
              <a:t>(</a:t>
            </a:r>
            <a:r>
              <a:rPr lang="it-IT" sz="3600" b="1" dirty="0" err="1" smtClean="0">
                <a:latin typeface="Arial Rounded MT Bold" pitchFamily="34" charset="0"/>
              </a:rPr>
              <a:t>N.Sharmad</a:t>
            </a:r>
            <a:r>
              <a:rPr lang="it-IT" sz="3600" b="1" smtClean="0">
                <a:latin typeface="Arial Rounded MT Bold" pitchFamily="34" charset="0"/>
              </a:rPr>
              <a:t>)</a:t>
            </a:r>
            <a:endParaRPr lang="it-IT" sz="3600" b="1" dirty="0">
              <a:latin typeface="Arial Rounded MT Bold"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continuità tra Scuola e famiglia</a:t>
            </a:r>
            <a:endParaRPr lang="it-IT" b="1" dirty="0"/>
          </a:p>
        </p:txBody>
      </p:sp>
      <p:sp>
        <p:nvSpPr>
          <p:cNvPr id="3" name="Segnaposto contenuto 2"/>
          <p:cNvSpPr>
            <a:spLocks noGrp="1"/>
          </p:cNvSpPr>
          <p:nvPr>
            <p:ph sz="quarter" idx="1"/>
          </p:nvPr>
        </p:nvSpPr>
        <p:spPr/>
        <p:txBody>
          <a:bodyPr>
            <a:normAutofit fontScale="77500" lnSpcReduction="20000"/>
          </a:bodyPr>
          <a:lstStyle/>
          <a:p>
            <a:pPr algn="just">
              <a:buNone/>
            </a:pPr>
            <a:r>
              <a:rPr lang="it-IT" dirty="0" smtClean="0"/>
              <a:t>    </a:t>
            </a:r>
            <a:r>
              <a:rPr lang="it-IT" sz="3300" dirty="0" smtClean="0"/>
              <a:t>La </a:t>
            </a:r>
            <a:r>
              <a:rPr lang="it-IT" sz="3300" dirty="0"/>
              <a:t>scuola perseguirà costantemente l’obiettivo di costruire un’alleanza educativa con i genitori. Non si tratta di rapporti da stringere solo in momenti critici, </a:t>
            </a:r>
            <a:r>
              <a:rPr lang="it-IT" sz="3300" b="1" dirty="0"/>
              <a:t>ma di relazioni costanti che riconoscano i reciproci ruoli e che si supportino vicendevolmente nelle comuni finalità educative</a:t>
            </a:r>
            <a:r>
              <a:rPr lang="it-IT" sz="3300" dirty="0"/>
              <a:t>. </a:t>
            </a:r>
          </a:p>
          <a:p>
            <a:pPr algn="just">
              <a:buNone/>
            </a:pPr>
            <a:r>
              <a:rPr lang="it-IT" sz="3300" dirty="0" smtClean="0"/>
              <a:t>    La </a:t>
            </a:r>
            <a:r>
              <a:rPr lang="it-IT" sz="3300" dirty="0"/>
              <a:t>scuola si apre alle famiglie e al territorio circostante, facendo perno sugli strumenti forniti dall’autonomia scolastica, che prima di essere un insieme di norme è un modo di concepire il rapporto delle scuole con le comunità di appartenenza, locali e nazionali</a:t>
            </a:r>
            <a:r>
              <a:rPr lang="it-IT" sz="3300" dirty="0" smtClean="0"/>
              <a:t>. </a:t>
            </a:r>
            <a:r>
              <a:rPr lang="it-IT" sz="3200" b="1" dirty="0" smtClean="0"/>
              <a:t>(</a:t>
            </a:r>
            <a:r>
              <a:rPr lang="it-IT" sz="3200" b="1" dirty="0" err="1" smtClean="0"/>
              <a:t>I.N.</a:t>
            </a:r>
            <a:r>
              <a:rPr lang="it-IT" sz="3200" b="1" dirty="0" smtClean="0"/>
              <a:t>) </a:t>
            </a:r>
            <a:endParaRPr lang="it-IT" sz="3300" dirty="0"/>
          </a:p>
          <a:p>
            <a:endParaRPr lang="it-IT" dirty="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a:bodyPr>
          <a:lstStyle/>
          <a:p>
            <a:r>
              <a:rPr lang="it-IT" b="1" dirty="0" smtClean="0"/>
              <a:t>La famiglia: il contesto più influente</a:t>
            </a:r>
            <a:endParaRPr lang="it-IT" b="1" dirty="0"/>
          </a:p>
        </p:txBody>
      </p:sp>
      <p:sp>
        <p:nvSpPr>
          <p:cNvPr id="3" name="Segnaposto contenuto 2"/>
          <p:cNvSpPr>
            <a:spLocks noGrp="1"/>
          </p:cNvSpPr>
          <p:nvPr>
            <p:ph sz="quarter" idx="1"/>
          </p:nvPr>
        </p:nvSpPr>
        <p:spPr>
          <a:xfrm>
            <a:off x="457200" y="1268760"/>
            <a:ext cx="8229600" cy="5589240"/>
          </a:xfrm>
        </p:spPr>
        <p:txBody>
          <a:bodyPr>
            <a:normAutofit fontScale="25000" lnSpcReduction="20000"/>
          </a:bodyPr>
          <a:lstStyle/>
          <a:p>
            <a:pPr algn="just">
              <a:buNone/>
            </a:pPr>
            <a:r>
              <a:rPr lang="it-IT" dirty="0" smtClean="0"/>
              <a:t>     </a:t>
            </a:r>
          </a:p>
          <a:p>
            <a:pPr algn="just">
              <a:buNone/>
            </a:pPr>
            <a:r>
              <a:rPr lang="it-IT" sz="9200" dirty="0" smtClean="0"/>
              <a:t>    </a:t>
            </a:r>
            <a:r>
              <a:rPr lang="it-IT" sz="9200" b="1" dirty="0" smtClean="0"/>
              <a:t>Le </a:t>
            </a:r>
            <a:r>
              <a:rPr lang="it-IT" sz="9200" b="1" dirty="0"/>
              <a:t>famiglie sono il contesto più influente per lo sviluppo affettivo e cognitivo dei bambini</a:t>
            </a:r>
            <a:r>
              <a:rPr lang="it-IT" sz="9200" dirty="0"/>
              <a:t>. Nella diversità di stili di vita, di culture, di scelte etiche e religiose, esse sono portatrici di risorse che devono essere valorizzate nella scuola, per far crescere una solida rete di scambi comunicativi e di responsabilità </a:t>
            </a:r>
            <a:r>
              <a:rPr lang="it-IT" sz="9200" dirty="0" smtClean="0"/>
              <a:t>condivise.</a:t>
            </a:r>
            <a:endParaRPr lang="it-IT" sz="9200" dirty="0"/>
          </a:p>
          <a:p>
            <a:pPr algn="just">
              <a:buNone/>
            </a:pPr>
            <a:r>
              <a:rPr lang="it-IT" sz="9200" dirty="0" smtClean="0"/>
              <a:t>    Di </a:t>
            </a:r>
            <a:r>
              <a:rPr lang="it-IT" sz="9200" dirty="0"/>
              <a:t>fronte alla complessa realtà sociale, </a:t>
            </a:r>
            <a:r>
              <a:rPr lang="it-IT" sz="9200" b="1" dirty="0"/>
              <a:t>la scuola ha bisogno di stabilire con i genitori rapporti non episodici o dettati dall’emergenza, ma costruiti dentro un progetto educativo condiviso e continuo.</a:t>
            </a:r>
            <a:r>
              <a:rPr lang="it-IT" sz="9200" dirty="0"/>
              <a:t> La consapevolezza dei cambiamenti intervenuti nella società e nella scuola richiede la messa in atto di un rinnovato rapporto di corresponsabilità formativa con le famiglie, in cui con il dialogo si costruiscano cornici di riferimento condivise e si dia corpo a una progettualità comune nel rispetto dei diversi ruoli</a:t>
            </a:r>
            <a:r>
              <a:rPr lang="it-IT" sz="9200" dirty="0" smtClean="0"/>
              <a:t>. </a:t>
            </a:r>
            <a:r>
              <a:rPr lang="it-IT" sz="9600" b="1" dirty="0" smtClean="0"/>
              <a:t>(</a:t>
            </a:r>
            <a:r>
              <a:rPr lang="it-IT" sz="9600" b="1" dirty="0" err="1" smtClean="0"/>
              <a:t>I.N.</a:t>
            </a:r>
            <a:r>
              <a:rPr lang="it-IT" sz="9600" b="1" dirty="0" smtClean="0"/>
              <a:t>) </a:t>
            </a:r>
            <a:endParaRPr lang="it-IT" sz="9200" dirty="0"/>
          </a:p>
          <a:p>
            <a:pPr>
              <a:buNone/>
            </a:pPr>
            <a:r>
              <a:rPr lang="it-IT" sz="9200" dirty="0"/>
              <a:t> </a:t>
            </a:r>
          </a:p>
          <a:p>
            <a:pPr>
              <a:buNone/>
            </a:pPr>
            <a:endParaRPr lang="it-IT" dirty="0"/>
          </a:p>
          <a:p>
            <a:pPr>
              <a:buNone/>
            </a:pPr>
            <a:endParaRPr lang="it-IT"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151</TotalTime>
  <Words>1637</Words>
  <Application>Microsoft Office PowerPoint</Application>
  <PresentationFormat>Presentazione su schermo (4:3)</PresentationFormat>
  <Paragraphs>84</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Città</vt:lpstr>
      <vt:lpstr>La Continuità Educativa e formativa</vt:lpstr>
      <vt:lpstr>Il compito della scuola</vt:lpstr>
      <vt:lpstr>Valorizzare le dimensioni personali</vt:lpstr>
      <vt:lpstr>Dalle Nuove Indicazioni Nazionali</vt:lpstr>
      <vt:lpstr>Costruire la continuità </vt:lpstr>
      <vt:lpstr>Differenza &amp; Continuità </vt:lpstr>
      <vt:lpstr>Diapositiva 7</vt:lpstr>
      <vt:lpstr>La continuità tra Scuola e famiglia</vt:lpstr>
      <vt:lpstr>La famiglia: il contesto più influente</vt:lpstr>
      <vt:lpstr>I molteplici ambienti</vt:lpstr>
      <vt:lpstr>Aldo Fortunati:</vt:lpstr>
      <vt:lpstr>Scuola: luogo aperto</vt:lpstr>
      <vt:lpstr>Scuola: comunità educativa</vt:lpstr>
      <vt:lpstr>Accogliere le diversità autobiografiche</vt:lpstr>
      <vt:lpstr>Narrare il cambiamento</vt:lpstr>
      <vt:lpstr>Nel contesto</vt:lpstr>
      <vt:lpstr>   Dalla scuola dell’infanzia alla scuola primaria (Indicazioni Nazionali):</vt:lpstr>
      <vt:lpstr>  Incoraggiare l’apprendimento collaborativo… (e continuo). </vt:lpstr>
      <vt:lpstr>       La Continuità in punti: 1. </vt:lpstr>
      <vt:lpstr>2.</vt:lpstr>
      <vt:lpstr>3.</vt:lpstr>
      <vt:lpstr>4.</vt:lpstr>
      <vt:lpstr>    Continuità</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Continuità Educativa e formativa</dc:title>
  <dc:creator>maura</dc:creator>
  <cp:lastModifiedBy>maura</cp:lastModifiedBy>
  <cp:revision>23</cp:revision>
  <dcterms:created xsi:type="dcterms:W3CDTF">2016-04-02T10:38:00Z</dcterms:created>
  <dcterms:modified xsi:type="dcterms:W3CDTF">2016-04-15T05:42:13Z</dcterms:modified>
</cp:coreProperties>
</file>